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0066"/>
    <a:srgbClr val="996633"/>
    <a:srgbClr val="66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CBA0-7848-4A2F-B6AD-E7532DAEB274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B78A-5E6F-4E76-BD52-F49E61EF3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114CA-9F2A-4635-AD96-AE4AEA0A0FCA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314B-C80D-4F80-8879-A71913421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0E4D-E98A-4539-A087-C2F91D694ED0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88AE-149E-4228-B2FD-E63B7CAAA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2EECD-9993-4015-8924-368C82AADD15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620B-31D9-4700-8142-A7DA08AF9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3C9A-7399-4551-824B-369E2A4BECC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63A0-27B1-468E-B6BB-F2EE9B936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0BEF-39AA-41AF-B45C-4FCB17E29A90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4D07-2408-4490-8FC7-83382B83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6A06-042C-4437-A52B-C4AF1439DA5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0907F-B33A-45D4-946D-8C12F868D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6643-349C-42E7-B8B2-0D8EC999E703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6A5E-7C66-429B-AD77-4B42D47BE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5966-DD9D-47A1-A427-8C6F757F230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8CE8-4583-4F56-8194-EBD11EB96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53B5-17B9-49D6-AD46-89A6450A8FAB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7D60-0060-4E4B-A21A-DDF065923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72C6-8611-4E1F-91A7-3A032572937B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F0E7-83CB-4098-9163-9C81FDE8F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9CB758-CC0F-4EE1-9185-FD4BF85F4FD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21862A-58D0-4149-A150-C2339AE15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6600" dirty="0" smtClean="0">
                <a:solidFill>
                  <a:srgbClr val="FFC000"/>
                </a:solidFill>
                <a:latin typeface="Stencil" pitchFamily="82" charset="0"/>
              </a:rPr>
              <a:t>WHO IS RESPONSIBLE CIRCLE GRAPH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5" name="Picture 4" descr="jewish-star-of-david-300x2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00200"/>
            <a:ext cx="5145609" cy="4648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8" name="Picture 7" descr="219PX-~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85975" cy="239077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Picture 8" descr="219PX-~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8025" y="-152400"/>
            <a:ext cx="2085975" cy="239077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"/>
            <a:ext cx="40386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dirty="0" smtClean="0">
                <a:latin typeface="Berlin Sans FB Demi" pitchFamily="34" charset="0"/>
              </a:rPr>
              <a:t>Determine who was responsible for the Holocaust and to what extent they are guilty. 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dirty="0" smtClean="0">
                <a:latin typeface="Berlin Sans FB Demi" pitchFamily="34" charset="0"/>
              </a:rPr>
              <a:t>Create a circle graph in which you assign the person(s) listed a percentage of responsibility you believe they should bear.  </a:t>
            </a:r>
            <a:endParaRPr lang="en-US" sz="2400" dirty="0" smtClean="0">
              <a:latin typeface="Berlin Sans FB Demi" pitchFamily="34" charset="0"/>
            </a:endParaRPr>
          </a:p>
        </p:txBody>
      </p:sp>
      <p:sp>
        <p:nvSpPr>
          <p:cNvPr id="307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858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Constantia" pitchFamily="18" charset="0"/>
              </a:rPr>
              <a:t/>
            </a:r>
            <a:br>
              <a:rPr lang="en-US" sz="3200" dirty="0" smtClean="0">
                <a:latin typeface="Constantia" pitchFamily="18" charset="0"/>
              </a:rPr>
            </a:br>
            <a:endParaRPr lang="en-US" sz="32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sz="3200" dirty="0" smtClean="0">
                <a:latin typeface="Berlin Sans FB Demi" pitchFamily="34" charset="0"/>
              </a:rPr>
              <a:t>Use the colors listed for each section of your graph. 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sz="3200" dirty="0" smtClean="0">
                <a:latin typeface="Berlin Sans FB Demi" pitchFamily="34" charset="0"/>
              </a:rPr>
              <a:t>You must also provide a written explanation as to why you assigned the person(s) amount. Be detailed!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>
              <a:latin typeface="Berlin Sans FB Demi" pitchFamily="34" charset="0"/>
            </a:endParaRPr>
          </a:p>
          <a:p>
            <a:endParaRPr lang="en-US" sz="1800" dirty="0" smtClean="0">
              <a:latin typeface="Constantia" pitchFamily="18" charset="0"/>
            </a:endParaRPr>
          </a:p>
        </p:txBody>
      </p:sp>
      <p:sp>
        <p:nvSpPr>
          <p:cNvPr id="3076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9600" b="1" dirty="0" smtClean="0">
                <a:ln w="50800"/>
                <a:solidFill>
                  <a:srgbClr val="FFC000"/>
                </a:solidFill>
                <a:latin typeface="Bodoni MT Poster Compressed" pitchFamily="18" charset="0"/>
              </a:rPr>
              <a:t>Directions</a:t>
            </a:r>
            <a:r>
              <a:rPr lang="en-US" b="1" dirty="0" smtClean="0">
                <a:ln w="50800"/>
                <a:solidFill>
                  <a:srgbClr val="FFC000"/>
                </a:solidFill>
              </a:rPr>
              <a:t/>
            </a:r>
            <a:br>
              <a:rPr lang="en-US" b="1" dirty="0" smtClean="0">
                <a:ln w="50800"/>
                <a:solidFill>
                  <a:srgbClr val="FFC000"/>
                </a:solidFill>
              </a:rPr>
            </a:br>
            <a:endParaRPr lang="en-US" b="1" dirty="0" smtClean="0">
              <a:ln w="50800"/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85800"/>
            <a:ext cx="4040188" cy="395128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Berlin Sans FB Demi" pitchFamily="34" charset="0"/>
              </a:rPr>
              <a:t> </a:t>
            </a:r>
            <a:r>
              <a:rPr lang="en-US" sz="1800" dirty="0" smtClean="0">
                <a:solidFill>
                  <a:srgbClr val="FF0000"/>
                </a:solidFill>
                <a:latin typeface="Berlin Sans FB Demi" pitchFamily="34" charset="0"/>
              </a:rPr>
              <a:t>Red: Residents of Auschwitz and other towns near concentration camps who knew about the camps but did nothing to stop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B0F0"/>
                </a:solidFill>
                <a:latin typeface="Berlin Sans FB Demi" pitchFamily="34" charset="0"/>
              </a:rPr>
              <a:t> Blue: Minor Nazi soldiers who carried out the mass extermination orders without questioning their superiors.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Berlin Sans FB Demi" pitchFamily="34" charset="0"/>
              </a:rPr>
              <a:t> </a:t>
            </a:r>
            <a:r>
              <a:rPr lang="en-US" sz="18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Black Hitler, the leader of the German nation who hated Jews and wanted them destroyed.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Berlin Sans FB Demi" pitchFamily="34" charset="0"/>
              </a:rPr>
              <a:t>YELLOW: German citizens who voted for Hitler and the Nazi Party to revitalize their morally and economically depressed country</a:t>
            </a:r>
            <a:r>
              <a:rPr lang="en-US" sz="1800" dirty="0" smtClean="0">
                <a:latin typeface="Berlin Sans FB Demi" pitchFamily="34" charset="0"/>
              </a:rPr>
              <a:t>.</a:t>
            </a:r>
          </a:p>
          <a:p>
            <a:r>
              <a:rPr lang="en-US" sz="1800" dirty="0" smtClean="0">
                <a:latin typeface="Berlin Sans FB Demi" pitchFamily="34" charset="0"/>
              </a:rPr>
              <a:t> </a:t>
            </a:r>
            <a:r>
              <a:rPr lang="en-US" sz="1800" dirty="0" smtClean="0">
                <a:solidFill>
                  <a:srgbClr val="FF9900"/>
                </a:solidFill>
                <a:latin typeface="Berlin Sans FB Demi" pitchFamily="34" charset="0"/>
              </a:rPr>
              <a:t>ORANGE: The Jews who did not try to escape.</a:t>
            </a:r>
          </a:p>
          <a:p>
            <a:r>
              <a:rPr lang="en-US" sz="1800" dirty="0" smtClean="0">
                <a:latin typeface="Berlin Sans FB Demi" pitchFamily="34" charset="0"/>
              </a:rPr>
              <a:t> </a:t>
            </a:r>
            <a:r>
              <a:rPr lang="en-US" sz="1800" dirty="0" smtClean="0">
                <a:solidFill>
                  <a:srgbClr val="7030A0"/>
                </a:solidFill>
                <a:latin typeface="Berlin Sans FB Demi" pitchFamily="34" charset="0"/>
              </a:rPr>
              <a:t>PURPLE: Top SS officers who executed the "final solution" for Hitler.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bg1">
                  <a:lumMod val="50000"/>
                  <a:lumOff val="50000"/>
                </a:schemeClr>
              </a:solidFill>
              <a:latin typeface="Constantia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609600"/>
            <a:ext cx="4041775" cy="57912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 </a:t>
            </a:r>
            <a:r>
              <a:rPr lang="en-US" sz="2200" dirty="0" smtClean="0">
                <a:solidFill>
                  <a:srgbClr val="996633"/>
                </a:solidFill>
                <a:latin typeface="Berlin Sans FB Demi" pitchFamily="34" charset="0"/>
              </a:rPr>
              <a:t>BROWN: Non-Jewish Europeans who turned against their Jewish friends out of fear.</a:t>
            </a:r>
          </a:p>
          <a:p>
            <a:r>
              <a:rPr lang="en-US" sz="2200" dirty="0" smtClean="0">
                <a:latin typeface="Berlin Sans FB Demi" pitchFamily="34" charset="0"/>
              </a:rPr>
              <a:t> WHITE: Leaders of the Allied countries who saw evidence of the Holocaust but refused to get involved or</a:t>
            </a:r>
          </a:p>
          <a:p>
            <a:r>
              <a:rPr lang="en-US" sz="2200" dirty="0" smtClean="0">
                <a:latin typeface="Berlin Sans FB Demi" pitchFamily="34" charset="0"/>
              </a:rPr>
              <a:t> </a:t>
            </a:r>
            <a:r>
              <a:rPr lang="en-US" sz="2200" dirty="0" smtClean="0">
                <a:solidFill>
                  <a:srgbClr val="FF0066"/>
                </a:solidFill>
                <a:latin typeface="Berlin Sans FB Demi" pitchFamily="34" charset="0"/>
              </a:rPr>
              <a:t>PINK: Churches of all denominations who remained silent and refused to intervene</a:t>
            </a:r>
          </a:p>
          <a:p>
            <a:r>
              <a:rPr lang="en-US" sz="2200" dirty="0" smtClean="0">
                <a:solidFill>
                  <a:srgbClr val="99CC00"/>
                </a:solidFill>
                <a:latin typeface="Berlin Sans FB Demi" pitchFamily="34" charset="0"/>
              </a:rPr>
              <a:t>Green: Yahweh, the God of the Jewish faith, who seemed absent and silent during this destruction of His chosen people</a:t>
            </a:r>
            <a:r>
              <a:rPr lang="en-US" sz="2000" dirty="0" smtClean="0">
                <a:solidFill>
                  <a:srgbClr val="99CC00"/>
                </a:solidFill>
                <a:latin typeface="Berlin Sans FB Demi" pitchFamily="34" charset="0"/>
              </a:rPr>
              <a:t>.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smtClean="0">
                <a:ln w="50800"/>
                <a:latin typeface="Bernard MT Condensed" pitchFamily="18" charset="0"/>
              </a:rPr>
              <a:t>Color Key</a:t>
            </a:r>
            <a:endParaRPr lang="en-US" sz="4400" b="1" dirty="0">
              <a:ln w="50800"/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46bef61b5facfad1c6a7ffa834ca318d3f9ce5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9210</TotalTime>
  <Words>45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WHO IS RESPONSIBLE CIRCLE GRAPH</vt:lpstr>
      <vt:lpstr> Directions </vt:lpstr>
      <vt:lpstr>PowerPoint Presentation</vt:lpstr>
    </vt:vector>
  </TitlesOfParts>
  <Company>PSRC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sommersc.lshs</dc:creator>
  <cp:lastModifiedBy>Nikki Johnson</cp:lastModifiedBy>
  <cp:revision>10</cp:revision>
  <dcterms:created xsi:type="dcterms:W3CDTF">2009-10-16T11:39:50Z</dcterms:created>
  <dcterms:modified xsi:type="dcterms:W3CDTF">2015-11-12T22:18:28Z</dcterms:modified>
</cp:coreProperties>
</file>