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2" r:id="rId2"/>
    <p:sldId id="256" r:id="rId3"/>
    <p:sldId id="258" r:id="rId4"/>
    <p:sldId id="259" r:id="rId5"/>
    <p:sldId id="260" r:id="rId6"/>
    <p:sldId id="284" r:id="rId7"/>
    <p:sldId id="282" r:id="rId8"/>
    <p:sldId id="276" r:id="rId9"/>
    <p:sldId id="261" r:id="rId10"/>
    <p:sldId id="281" r:id="rId11"/>
    <p:sldId id="278" r:id="rId12"/>
    <p:sldId id="279" r:id="rId13"/>
    <p:sldId id="263" r:id="rId14"/>
    <p:sldId id="264" r:id="rId15"/>
    <p:sldId id="273" r:id="rId16"/>
    <p:sldId id="265" r:id="rId17"/>
    <p:sldId id="266" r:id="rId18"/>
    <p:sldId id="267" r:id="rId19"/>
    <p:sldId id="287" r:id="rId20"/>
    <p:sldId id="268" r:id="rId21"/>
    <p:sldId id="277" r:id="rId22"/>
    <p:sldId id="269" r:id="rId23"/>
    <p:sldId id="283" r:id="rId24"/>
    <p:sldId id="270" r:id="rId25"/>
    <p:sldId id="271" r:id="rId26"/>
    <p:sldId id="289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0A82F2-CA53-4287-A495-56425024232D}" type="datetimeFigureOut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C61478-0992-4D69-A641-D358F660F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62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DB4E-27B2-4216-95DD-E908989BB9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78AF0-343E-4997-9C89-F669ADDAF87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How did they manage to get together all these Jews to kills them?</a:t>
            </a:r>
          </a:p>
          <a:p>
            <a:r>
              <a:rPr lang="en-US" smtClean="0"/>
              <a:t>How did they kill them when they had them?</a:t>
            </a:r>
          </a:p>
          <a:p>
            <a:r>
              <a:rPr lang="en-US" smtClean="0"/>
              <a:t>To begin with there were concentration camps.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A0D3-B69A-4FB6-BEB8-7740E107F9C1}" type="datetimeFigureOut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9D11-5C54-47A7-B717-DBAF9E04B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E829-37DD-432D-8E0E-4C014FD6C940}" type="datetimeFigureOut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51F0-7E77-4602-A875-8759B8C63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0858-A78B-4A11-B2E2-40FAEDD039EB}" type="datetimeFigureOut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3D70-5F51-4671-9AB7-6DCB6ABD7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6599-6759-4983-99D0-F89B901147EB}" type="datetimeFigureOut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8897-D60B-47B2-A355-64D21274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4ADC-CAB0-44A9-8C53-018F7726E6A9}" type="datetimeFigureOut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09AB-0893-4D16-93B9-1C527244A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C9156-745A-4E28-BF5D-0F15E01D2C9D}" type="datetimeFigureOut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C36B-6299-4552-AC0B-1C579FB57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CB6F-2415-4596-92E8-5EFF6F22A21F}" type="datetimeFigureOut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0D62-1926-423E-825B-FB33AB4EB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2349-0876-4243-92EF-BBA4340AA9C0}" type="datetimeFigureOut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596A-EEC8-4C33-8DFD-A02BB04B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D3A8A-07EE-4445-AB39-1208EEB1E768}" type="datetimeFigureOut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F859-D0CE-4CE8-97CA-0409CDB0B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8ADF-5E51-4319-A300-099E8328FD57}" type="datetimeFigureOut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54F1-2F15-4286-8CE3-3A0A93E64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0A0C2-A608-433C-9CC8-FC76C2B4439E}" type="datetimeFigureOut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51168-F6B4-4744-84C8-76CEB4F16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B3D073-FDF0-4450-8515-D4A97C78C2A3}" type="datetimeFigureOut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77748E3-00BA-4FD4-9BDE-376A77498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4" r:id="rId5"/>
    <p:sldLayoutId id="2147483715" r:id="rId6"/>
    <p:sldLayoutId id="2147483719" r:id="rId7"/>
    <p:sldLayoutId id="2147483720" r:id="rId8"/>
    <p:sldLayoutId id="2147483721" r:id="rId9"/>
    <p:sldLayoutId id="2147483716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en-US" sz="19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 Demi" pitchFamily="34" charset="0"/>
              </a:rPr>
              <a:t>Day 2</a:t>
            </a:r>
            <a:endParaRPr lang="en-US" sz="199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4400" dirty="0" smtClean="0"/>
              <a:t>How did the Nazis know who was Jewish?</a:t>
            </a:r>
            <a:r>
              <a:rPr lang="en-US" sz="6700" dirty="0" smtClean="0"/>
              <a:t/>
            </a:r>
            <a:br>
              <a:rPr lang="en-US" sz="6700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19200"/>
            <a:ext cx="4041775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2000" dirty="0" smtClean="0"/>
              <a:t>• </a:t>
            </a:r>
            <a:r>
              <a:rPr lang="en-US" sz="2200" dirty="0" smtClean="0">
                <a:latin typeface="Book Antiqua" pitchFamily="18" charset="0"/>
              </a:rPr>
              <a:t>Census in 1933 had “race” as a category</a:t>
            </a:r>
          </a:p>
          <a:p>
            <a:pPr>
              <a:buFont typeface="Wingdings 2" pitchFamily="18" charset="2"/>
              <a:buNone/>
              <a:defRPr/>
            </a:pPr>
            <a:endParaRPr lang="en-US" sz="2200" dirty="0" smtClean="0">
              <a:latin typeface="Book Antiqua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200" dirty="0" smtClean="0">
                <a:latin typeface="Book Antiqua" pitchFamily="18" charset="0"/>
              </a:rPr>
              <a:t>• Their clothes and practices made them look different.</a:t>
            </a:r>
          </a:p>
          <a:p>
            <a:pPr>
              <a:buFont typeface="Wingdings 2" pitchFamily="18" charset="2"/>
              <a:buNone/>
              <a:defRPr/>
            </a:pPr>
            <a:endParaRPr lang="en-US" sz="2200" dirty="0" smtClean="0">
              <a:latin typeface="Book Antiqua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200" dirty="0" smtClean="0">
                <a:latin typeface="Book Antiqua" pitchFamily="18" charset="0"/>
              </a:rPr>
              <a:t>• Synagogues and temples kept birth, marriage, and death records.</a:t>
            </a:r>
          </a:p>
          <a:p>
            <a:pPr>
              <a:buFont typeface="Wingdings 2" pitchFamily="18" charset="2"/>
              <a:buNone/>
              <a:defRPr/>
            </a:pPr>
            <a:endParaRPr lang="en-US" sz="2200" dirty="0" smtClean="0">
              <a:latin typeface="Book Antiqua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200" dirty="0" smtClean="0">
                <a:latin typeface="Book Antiqua" pitchFamily="18" charset="0"/>
              </a:rPr>
              <a:t>• Neighbors /friends turned on them so they could claim rewards.</a:t>
            </a:r>
          </a:p>
          <a:p>
            <a:pPr>
              <a:buFont typeface="Wingdings 2" pitchFamily="18" charset="2"/>
              <a:buNone/>
              <a:defRPr/>
            </a:pPr>
            <a:endParaRPr lang="en-US" sz="2200" dirty="0" smtClean="0">
              <a:latin typeface="Book Antiqua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200" dirty="0" smtClean="0">
                <a:latin typeface="Book Antiqua" pitchFamily="18" charset="0"/>
              </a:rPr>
              <a:t>• I.D. cards labeled Jews with a “J”</a:t>
            </a:r>
          </a:p>
        </p:txBody>
      </p:sp>
      <p:pic>
        <p:nvPicPr>
          <p:cNvPr id="7" name="Picture 5" descr="J Passport-257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0000"/>
          <a:stretch>
            <a:fillRect/>
          </a:stretch>
        </p:blipFill>
        <p:spPr>
          <a:xfrm>
            <a:off x="0" y="1219200"/>
            <a:ext cx="4495800" cy="5638800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Were Jews the only people that were targeted?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33528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b="1" dirty="0" smtClean="0"/>
              <a:t>Groups include: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Gypsies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Opponents of Nazism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 Jehovah’s Witnesses (their religion prohibited them from swearing any oath to the state), homosexuals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 Criminals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Mentally ill.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" name="Content Placeholder 8" descr="Buchenwald_Property_8062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676400"/>
            <a:ext cx="4419600" cy="459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What is the “final solution” and how was it implemented?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239000" cy="27209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"Final Solution" was the Nazi plan to exterminate the Jewish people and was implemented in stages: </a:t>
            </a:r>
          </a:p>
          <a:p>
            <a:pPr eaLnBrk="1" hangingPunct="1">
              <a:defRPr/>
            </a:pP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Boycott the Jews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1524000"/>
            <a:ext cx="3124200" cy="4602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/>
              <a:t>	In 1933 Jewish businesses and offices throughout Germany were boycotted.</a:t>
            </a:r>
            <a:endParaRPr lang="en-US" sz="4000" dirty="0"/>
          </a:p>
        </p:txBody>
      </p:sp>
      <p:pic>
        <p:nvPicPr>
          <p:cNvPr id="8" name="Content Placeholder 7" descr="Don't_buy_from_Jew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4533900" cy="4038600"/>
          </a:xfrm>
        </p:spPr>
      </p:pic>
      <p:sp>
        <p:nvSpPr>
          <p:cNvPr id="9" name="TextBox 8"/>
          <p:cNvSpPr txBox="1"/>
          <p:nvPr/>
        </p:nvSpPr>
        <p:spPr>
          <a:xfrm>
            <a:off x="685800" y="5715000"/>
            <a:ext cx="3581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skerville Old Face" pitchFamily="18" charset="0"/>
              </a:rPr>
              <a:t>The </a:t>
            </a:r>
            <a:r>
              <a:rPr lang="en-US" sz="2400" dirty="0" smtClean="0">
                <a:latin typeface="Baskerville Old Face" pitchFamily="18" charset="0"/>
              </a:rPr>
              <a:t>sign </a:t>
            </a:r>
            <a:r>
              <a:rPr lang="en-US" sz="2400" dirty="0" smtClean="0">
                <a:latin typeface="Baskerville Old Face" pitchFamily="18" charset="0"/>
              </a:rPr>
              <a:t>states: “Don't </a:t>
            </a:r>
            <a:r>
              <a:rPr lang="en-US" sz="2400" dirty="0" smtClean="0">
                <a:latin typeface="Baskerville Old Face" pitchFamily="18" charset="0"/>
              </a:rPr>
              <a:t>buy from </a:t>
            </a:r>
            <a:r>
              <a:rPr lang="en-US" sz="2400" dirty="0" smtClean="0">
                <a:latin typeface="Baskerville Old Face" pitchFamily="18" charset="0"/>
              </a:rPr>
              <a:t>Jews!”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				The Yellow Star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	Jews </a:t>
            </a:r>
            <a:r>
              <a:rPr lang="en-US" sz="2800" b="1" dirty="0"/>
              <a:t>were forced to wear a yellow Star of David with the word </a:t>
            </a:r>
            <a:r>
              <a:rPr lang="en-US" sz="2800" b="1" dirty="0" err="1"/>
              <a:t>Juden</a:t>
            </a:r>
            <a:r>
              <a:rPr lang="en-US" sz="2800" b="1" dirty="0"/>
              <a:t> (</a:t>
            </a:r>
            <a:r>
              <a:rPr lang="en-US" sz="2800" b="1" dirty="0" smtClean="0"/>
              <a:t>Jew) and carry </a:t>
            </a:r>
            <a:r>
              <a:rPr lang="en-US" sz="2800" b="1" dirty="0"/>
              <a:t>identity </a:t>
            </a:r>
            <a:r>
              <a:rPr lang="en-US" sz="2800" b="1" dirty="0" smtClean="0"/>
              <a:t>cards.</a:t>
            </a:r>
            <a:endParaRPr lang="en-US" sz="2800" b="1" dirty="0"/>
          </a:p>
        </p:txBody>
      </p:sp>
      <p:pic>
        <p:nvPicPr>
          <p:cNvPr id="17415" name="Picture 7" descr="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30744"/>
            <a:ext cx="3733800" cy="392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9" name="Content Placeholder 8" descr="219PX-~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52400"/>
            <a:ext cx="2085975" cy="2390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Ghetto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143000"/>
            <a:ext cx="4041775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Jews were moved from their homes into ghettos. 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Structured like small towns, the Jews quickly adapted and created their own communities.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Purpose? </a:t>
            </a:r>
            <a:endParaRPr lang="en-US" b="1" dirty="0"/>
          </a:p>
        </p:txBody>
      </p:sp>
      <p:pic>
        <p:nvPicPr>
          <p:cNvPr id="18438" name="Picture 2" descr="krakow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19200"/>
            <a:ext cx="451008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  <a:t>Nuremberg Laws</a:t>
            </a:r>
            <a:endParaRPr lang="en-US" sz="3600" dirty="0">
              <a:solidFill>
                <a:schemeClr val="accent1">
                  <a:satMod val="1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19460" name="Content Placeholder 8" descr="z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09600"/>
            <a:ext cx="45720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685800"/>
            <a:ext cx="3736975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“Nuremberg Laws” proclaimed </a:t>
            </a:r>
            <a:r>
              <a:rPr lang="en-US" b="1" dirty="0"/>
              <a:t>Jews second-class </a:t>
            </a:r>
            <a:r>
              <a:rPr lang="en-US" b="1" dirty="0" smtClean="0"/>
              <a:t>citizens.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This meant what?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715000"/>
            <a:ext cx="4191000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A sign posted in front of a fence that reads, "Jews are not wanted here. Jews are our misfortune."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Deportation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20484" name="Content Placeholder 6" descr="dep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1"/>
            <a:ext cx="4856163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 1942: Jews were deported to six extermination camps </a:t>
            </a:r>
            <a:r>
              <a:rPr lang="en-US" b="1" dirty="0"/>
              <a:t>established </a:t>
            </a:r>
            <a:r>
              <a:rPr lang="en-US" b="1" dirty="0" smtClean="0"/>
              <a:t>former Polish </a:t>
            </a:r>
            <a:r>
              <a:rPr lang="en-US" b="1" dirty="0"/>
              <a:t>territory.  </a:t>
            </a:r>
            <a:endParaRPr lang="en-US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The </a:t>
            </a:r>
            <a:r>
              <a:rPr lang="en-US" b="1" dirty="0"/>
              <a:t>"Final Solution" consisted of gassings, shootings, random acts of terror, disease, and </a:t>
            </a:r>
            <a:r>
              <a:rPr lang="en-US" b="1" dirty="0" smtClean="0"/>
              <a:t>starvation.</a:t>
            </a:r>
            <a:endParaRPr lang="en-US" b="1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</a:rPr>
              <a:t>Did the Jews in Europe realize what was going to happen to them?</a:t>
            </a:r>
            <a:br>
              <a:rPr lang="en-US" sz="3600" dirty="0">
                <a:solidFill>
                  <a:schemeClr val="accent1">
                    <a:satMod val="150000"/>
                  </a:schemeClr>
                </a:solidFill>
              </a:rPr>
            </a:b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19200"/>
            <a:ext cx="4041775" cy="541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Deportees were always told that they were going to be "resettled."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Conditions better than ghettos.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Secrecy.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Rumors were unbelievable </a:t>
            </a: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b="1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pic>
        <p:nvPicPr>
          <p:cNvPr id="21510" name="Content Placeholder 8" descr="z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4435475" cy="556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 descr="wie0-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72200" cy="5403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3733800" y="2286000"/>
            <a:ext cx="685800" cy="914400"/>
          </a:xfrm>
          <a:prstGeom prst="ellips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0119" name="Picture 7" descr="buche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2763000" cy="415424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0" y="5534561"/>
            <a:ext cx="52578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>
                <a:latin typeface="Arial" charset="0"/>
              </a:rPr>
              <a:t>Former prisoners of the "little camp" in Buchenwald stare out from the wooden bunks in which they slept three to a "bed</a:t>
            </a:r>
            <a:r>
              <a:rPr lang="en-US" sz="1600" b="1" dirty="0" smtClean="0">
                <a:latin typeface="Arial" charset="0"/>
              </a:rPr>
              <a:t>."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038600"/>
            <a:ext cx="25908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Britannic Bold" pitchFamily="34" charset="0"/>
              </a:rPr>
              <a:t>Elie Wiesel during the Holocaust – Author/narrator of </a:t>
            </a:r>
            <a:r>
              <a:rPr lang="en-US" sz="2400" u="sng" dirty="0" smtClean="0">
                <a:latin typeface="Britannic Bold" pitchFamily="34" charset="0"/>
              </a:rPr>
              <a:t>Night.</a:t>
            </a:r>
            <a:endParaRPr lang="en-US" sz="24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8077200" cy="28956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8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8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Learning About the Holocaust</a:t>
            </a:r>
            <a:endParaRPr lang="en-US" sz="8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8077200" cy="1500188"/>
          </a:xfrm>
        </p:spPr>
        <p:txBody>
          <a:bodyPr/>
          <a:lstStyle/>
          <a:p>
            <a:pPr eaLnBrk="1" hangingPunct="1"/>
            <a:r>
              <a:rPr lang="en-US" smtClean="0"/>
              <a:t>  </a:t>
            </a:r>
          </a:p>
        </p:txBody>
      </p:sp>
      <p:pic>
        <p:nvPicPr>
          <p:cNvPr id="5" name="Picture 4" descr="219PX-~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-1600200"/>
            <a:ext cx="6400800" cy="733607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1Top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251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satMod val="150000"/>
                  </a:schemeClr>
                </a:solidFill>
              </a:rPr>
              <a:t>What were the conditions in the concentrations camps? </a:t>
            </a:r>
            <a:endParaRPr lang="en-US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571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b="1" dirty="0" smtClean="0"/>
              <a:t>Concentration camps were forced-labor camps where prisoners were literally worked to death. 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Crammed into windowless, non-insulated barracks, up to 500 in one building, inmates were jammed against one another.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A bucket was the only form of waste control.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Food was scarce ( watery soup with rotten  vegetables, molded bread)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Malnutrition made prisoners easy targets for disease and dehydration.</a:t>
            </a: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/>
          </a:p>
        </p:txBody>
      </p:sp>
      <p:pic>
        <p:nvPicPr>
          <p:cNvPr id="8" name="Content Placeholder 7" descr="773px-Buchenwald_survivor_drinking_from_a_bow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4523403" cy="4952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MAP OF THE CONCENTRATION CAMPS AND DEATH CAMPS USED BY THE NAZIS</a:t>
            </a:r>
            <a:endParaRPr lang="en-US" sz="3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3555" name="Picture 10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9144000" cy="5591175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satMod val="150000"/>
                  </a:schemeClr>
                </a:solidFill>
              </a:rPr>
              <a:t>What was the response of the Allies and the United States to the persecution of the Jews?  Could they have done anything to help?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b="1" dirty="0" smtClean="0"/>
              <a:t>The refugee policy made it difficult for refugees to obtain entry visas to the United States.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The U.S. State Department delayed publicizing reports of genocide.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 By the spring of 1944, the Allies knew of the killing operations using poison gas at the  Auschwitz-</a:t>
            </a:r>
            <a:r>
              <a:rPr lang="en-US" b="1" dirty="0" err="1" smtClean="0"/>
              <a:t>Birkenau</a:t>
            </a:r>
            <a:r>
              <a:rPr lang="en-US" b="1" dirty="0" smtClean="0"/>
              <a:t>  extermination camp.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 Jewish leaders pleaded unsuccessfully with the U.S. government to bomb the gas chambers and railways leading to the camp.</a:t>
            </a:r>
            <a:endParaRPr lang="en-US" dirty="0"/>
          </a:p>
        </p:txBody>
      </p:sp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4775204" cy="401119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8679" name="Content Placeholder 7"/>
          <p:cNvSpPr>
            <a:spLocks noGrp="1"/>
          </p:cNvSpPr>
          <p:nvPr>
            <p:ph sz="half" idx="2"/>
          </p:nvPr>
        </p:nvSpPr>
        <p:spPr>
          <a:xfrm>
            <a:off x="0" y="1524000"/>
            <a:ext cx="4497388" cy="48768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On January 20, et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Content Placeholder 8" descr="http://www.pbs.org/wgbh/amex/holocaust/maps/images/2_1.gi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0"/>
            <a:ext cx="4724400" cy="3429000"/>
          </a:xfrm>
        </p:spPr>
      </p:pic>
      <p:pic>
        <p:nvPicPr>
          <p:cNvPr id="29701" name="Picture 9" descr="http://www.pbs.org/wgbh/amex/holocaust/maps/images/2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4290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http://www.pbs.org/wgbh/amex/holocaust/maps/images/2_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3528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1" descr="http://www.pbs.org/wgbh/amex/holocaust/maps/images/2_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5626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 descr="http://www.pbs.org/wgbh/amex/holocaust/maps/images/2_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55626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5303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Vocabulary 5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1. </a:t>
            </a:r>
            <a:r>
              <a:rPr lang="en-US" b="1" dirty="0" smtClean="0">
                <a:ln w="50800"/>
                <a:solidFill>
                  <a:srgbClr val="FF0000"/>
                </a:solidFill>
              </a:rPr>
              <a:t>Ghetto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City districts  which isolated Jewish communities from non-Jewish communities.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2. </a:t>
            </a:r>
            <a:r>
              <a:rPr lang="en-US" b="1" dirty="0" smtClean="0">
                <a:ln w="50800"/>
                <a:solidFill>
                  <a:srgbClr val="FF0000"/>
                </a:solidFill>
              </a:rPr>
              <a:t>SS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Special guards for Hitler also acted as the concentration camp guards.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3. </a:t>
            </a:r>
            <a:r>
              <a:rPr lang="en-US" b="1" dirty="0" smtClean="0">
                <a:ln w="50800"/>
                <a:solidFill>
                  <a:srgbClr val="FF0000"/>
                </a:solidFill>
              </a:rPr>
              <a:t>Auschwitz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Largest camp established by the Nazi and was used for forced labor.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4. </a:t>
            </a:r>
            <a:r>
              <a:rPr lang="en-US" b="1" dirty="0" smtClean="0">
                <a:ln w="50800"/>
                <a:solidFill>
                  <a:srgbClr val="FF0000"/>
                </a:solidFill>
              </a:rPr>
              <a:t>Aryan race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Germanic master race; blond hair blue eyes, pure German blood.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5. </a:t>
            </a:r>
            <a:r>
              <a:rPr lang="en-US" b="1" dirty="0" smtClean="0">
                <a:ln w="50800"/>
                <a:solidFill>
                  <a:srgbClr val="FF0000"/>
                </a:solidFill>
              </a:rPr>
              <a:t>Final Solution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Implemented in stages, it was Hitler's plan to  exterminate the entire Jewish population.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609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6. </a:t>
            </a:r>
            <a:r>
              <a:rPr lang="en-US" b="1" dirty="0" smtClean="0">
                <a:ln w="50800"/>
                <a:solidFill>
                  <a:srgbClr val="FF0000"/>
                </a:solidFill>
              </a:rPr>
              <a:t>Genocide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Extermination of an entire group of people.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7. </a:t>
            </a:r>
            <a:r>
              <a:rPr lang="en-US" b="1" dirty="0" smtClean="0">
                <a:ln w="50800"/>
                <a:solidFill>
                  <a:srgbClr val="FF0000"/>
                </a:solidFill>
              </a:rPr>
              <a:t>Anti-Semitism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-  Hostility toward Jews as an ethnic or religious group, often accompanied by social discrimination.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8. </a:t>
            </a:r>
            <a:r>
              <a:rPr lang="en-US" b="1" dirty="0" smtClean="0">
                <a:ln w="50800"/>
                <a:solidFill>
                  <a:srgbClr val="FF0000"/>
                </a:solidFill>
              </a:rPr>
              <a:t>Propaganda</a:t>
            </a:r>
            <a:r>
              <a:rPr lang="en-US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deliberate spreading of ideas or information with the purpose of manipulating public opinion to gain support for one’s cause.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9. </a:t>
            </a:r>
            <a:r>
              <a:rPr lang="en-US" b="1" dirty="0" smtClean="0">
                <a:ln w="50800"/>
                <a:solidFill>
                  <a:srgbClr val="FF0000"/>
                </a:solidFill>
              </a:rPr>
              <a:t>Holocaust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The genocide of European Jews and others by the Nazis during World War II.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10. </a:t>
            </a:r>
            <a:r>
              <a:rPr lang="en-US" b="1" dirty="0" smtClean="0">
                <a:ln w="50800"/>
                <a:solidFill>
                  <a:srgbClr val="FF0000"/>
                </a:solidFill>
              </a:rPr>
              <a:t>World War II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1939-1945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Hilter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wanted to expand Germany thus invaded Poland.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Chiller" pitchFamily="82" charset="0"/>
              </a:rPr>
              <a:t>Vocabulary Note Cards</a:t>
            </a:r>
            <a:endParaRPr lang="en-US" sz="8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6858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Chiller" pitchFamily="82" charset="0"/>
              </a:rPr>
              <a:t>Example #1. </a:t>
            </a:r>
            <a:endParaRPr lang="en-US" sz="8800" dirty="0">
              <a:latin typeface="Chiller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arkness_behind_b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038600"/>
            <a:ext cx="2206752" cy="1520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25106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did Hitler rise to power?</a:t>
            </a:r>
            <a:r>
              <a:rPr lang="en-US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br>
              <a:rPr lang="en-US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143000"/>
            <a:ext cx="4114800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 2" pitchFamily="18" charset="2"/>
              <a:buBlip>
                <a:blip r:embed="rId3"/>
              </a:buBlip>
              <a:defRPr/>
            </a:pPr>
            <a:r>
              <a:rPr lang="en-US" b="1" dirty="0" smtClean="0"/>
              <a:t>Economy was weak because of stock market crash and WWI debt  </a:t>
            </a:r>
          </a:p>
          <a:p>
            <a:pPr>
              <a:buFont typeface="Wingdings 2" pitchFamily="18" charset="2"/>
              <a:buBlip>
                <a:blip r:embed="rId3"/>
              </a:buBlip>
              <a:defRPr/>
            </a:pPr>
            <a:endParaRPr lang="en-US" dirty="0" smtClean="0"/>
          </a:p>
          <a:p>
            <a:pPr>
              <a:buFont typeface="Wingdings 2" pitchFamily="18" charset="2"/>
              <a:buBlip>
                <a:blip r:embed="rId3"/>
              </a:buBlip>
              <a:defRPr/>
            </a:pPr>
            <a:r>
              <a:rPr lang="en-US" b="1" dirty="0" smtClean="0"/>
              <a:t>Germans’ confidence was low as they lost the war and were blamed for it</a:t>
            </a:r>
          </a:p>
          <a:p>
            <a:pPr>
              <a:buFont typeface="Wingdings 2" pitchFamily="18" charset="2"/>
              <a:buBlip>
                <a:blip r:embed="rId3"/>
              </a:buBlip>
              <a:defRPr/>
            </a:pPr>
            <a:endParaRPr lang="en-US" dirty="0" smtClean="0"/>
          </a:p>
          <a:p>
            <a:pPr>
              <a:buFont typeface="Wingdings 2" pitchFamily="18" charset="2"/>
              <a:buBlip>
                <a:blip r:embed="rId3"/>
              </a:buBlip>
              <a:defRPr/>
            </a:pPr>
            <a:r>
              <a:rPr lang="en-US" b="1" dirty="0" smtClean="0"/>
              <a:t> Lack of confidence in democratic government</a:t>
            </a:r>
          </a:p>
          <a:p>
            <a:pPr>
              <a:buFont typeface="Wingdings 2" pitchFamily="18" charset="2"/>
              <a:buBlip>
                <a:blip r:embed="rId3"/>
              </a:buBlip>
              <a:defRPr/>
            </a:pPr>
            <a:endParaRPr lang="en-US" dirty="0" smtClean="0"/>
          </a:p>
          <a:p>
            <a:pPr>
              <a:buFont typeface="Wingdings 2" pitchFamily="18" charset="2"/>
              <a:buBlip>
                <a:blip r:embed="rId3"/>
              </a:buBlip>
              <a:defRPr/>
            </a:pPr>
            <a:r>
              <a:rPr lang="en-US" b="1" dirty="0" smtClean="0"/>
              <a:t>Desperate for better life and improvements in country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Blip>
                <a:blip r:embed="rId3"/>
              </a:buBlip>
              <a:defRPr/>
            </a:pPr>
            <a:r>
              <a:rPr lang="en-US" b="1" dirty="0" smtClean="0"/>
              <a:t> Jan.1933, Hitler, leader of the Nazi party, was appointed as the head of the German government</a:t>
            </a:r>
            <a:endParaRPr lang="en-US" dirty="0"/>
          </a:p>
        </p:txBody>
      </p:sp>
      <p:pic>
        <p:nvPicPr>
          <p:cNvPr id="8" name="Content Placeholder 7" descr="Hitler_Stamp_UnsereHoffnun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81000" y="1066800"/>
            <a:ext cx="3886200" cy="4760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 Hitler rose to power, what kind of government did he establish?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447800"/>
            <a:ext cx="3962400" cy="541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buFont typeface="Wingdings 2" pitchFamily="18" charset="2"/>
              <a:buBlip>
                <a:blip r:embed="rId2"/>
              </a:buBlip>
              <a:defRPr/>
            </a:pPr>
            <a:r>
              <a:rPr lang="en-US" sz="2000" b="1" dirty="0" smtClean="0"/>
              <a:t>He changed Germany into a one-party dictatorship</a:t>
            </a:r>
          </a:p>
          <a:p>
            <a:pPr>
              <a:buFont typeface="Wingdings 2" pitchFamily="18" charset="2"/>
              <a:buNone/>
              <a:defRPr/>
            </a:pPr>
            <a:endParaRPr lang="en-US" sz="2000" dirty="0" smtClean="0"/>
          </a:p>
          <a:p>
            <a:pPr>
              <a:buFont typeface="Wingdings 2" pitchFamily="18" charset="2"/>
              <a:buBlip>
                <a:blip r:embed="rId2"/>
              </a:buBlip>
              <a:defRPr/>
            </a:pPr>
            <a:r>
              <a:rPr lang="en-US" sz="2000" b="1" dirty="0" smtClean="0"/>
              <a:t>Abolished all individual freedoms</a:t>
            </a:r>
          </a:p>
          <a:p>
            <a:pPr>
              <a:buFont typeface="Wingdings 2" pitchFamily="18" charset="2"/>
              <a:buNone/>
              <a:defRPr/>
            </a:pPr>
            <a:endParaRPr lang="en-US" sz="2000" b="1" dirty="0" smtClean="0"/>
          </a:p>
          <a:p>
            <a:pPr>
              <a:buFont typeface="Wingdings 2" pitchFamily="18" charset="2"/>
              <a:buBlip>
                <a:blip r:embed="rId2"/>
              </a:buBlip>
              <a:defRPr/>
            </a:pPr>
            <a:r>
              <a:rPr lang="en-US" sz="2000" b="1" dirty="0" smtClean="0"/>
              <a:t>Organized the police power necessary to enforce Nazi  policies</a:t>
            </a:r>
          </a:p>
          <a:p>
            <a:pPr>
              <a:buFont typeface="Wingdings 2" pitchFamily="18" charset="2"/>
              <a:buNone/>
              <a:defRPr/>
            </a:pPr>
            <a:endParaRPr lang="en-US" sz="2000" b="1" dirty="0" smtClean="0"/>
          </a:p>
          <a:p>
            <a:pPr>
              <a:buFont typeface="Wingdings 2" pitchFamily="18" charset="2"/>
              <a:buBlip>
                <a:blip r:embed="rId2"/>
              </a:buBlip>
              <a:defRPr/>
            </a:pPr>
            <a:r>
              <a:rPr lang="en-US" sz="2000" b="1" dirty="0" smtClean="0"/>
              <a:t>Used terror to achieve his goals</a:t>
            </a:r>
          </a:p>
          <a:p>
            <a:pPr>
              <a:buFont typeface="Wingdings 2" pitchFamily="18" charset="2"/>
              <a:buNone/>
              <a:defRPr/>
            </a:pPr>
            <a:endParaRPr lang="en-US" sz="2000" dirty="0" smtClean="0"/>
          </a:p>
          <a:p>
            <a:pPr>
              <a:buFont typeface="Wingdings 2" pitchFamily="18" charset="2"/>
              <a:buBlip>
                <a:blip r:embed="rId2"/>
              </a:buBlip>
              <a:defRPr/>
            </a:pPr>
            <a:r>
              <a:rPr lang="en-US" sz="2000" b="1" dirty="0" smtClean="0"/>
              <a:t> Lured by wages and comradeship, thousands of jobless men became Nazi Storm Troopers</a:t>
            </a:r>
            <a:endParaRPr lang="en-US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sz="16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67371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satMod val="150000"/>
                  </a:schemeClr>
                </a:solidFill>
              </a:rPr>
              <a:t>Why did Hitler and the Nazi Party hate the Jews to the point of planning to exterminate the entire Jewish race?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en-US" sz="1700" b="1" dirty="0" smtClean="0"/>
              <a:t>Hitler was obsessed with ideas about race.</a:t>
            </a:r>
          </a:p>
          <a:p>
            <a:pPr>
              <a:defRPr/>
            </a:pPr>
            <a:endParaRPr lang="en-US" sz="1700" b="1" dirty="0" smtClean="0"/>
          </a:p>
          <a:p>
            <a:pPr>
              <a:defRPr/>
            </a:pPr>
            <a:r>
              <a:rPr lang="en-US" sz="1700" b="1" dirty="0" smtClean="0"/>
              <a:t>Believed all of history was a fight between races, which would end in the triumph of the superior Aryan race.</a:t>
            </a:r>
          </a:p>
          <a:p>
            <a:pPr>
              <a:defRPr/>
            </a:pPr>
            <a:endParaRPr lang="en-US" sz="1700" b="1" dirty="0" smtClean="0"/>
          </a:p>
          <a:p>
            <a:pPr>
              <a:defRPr/>
            </a:pPr>
            <a:r>
              <a:rPr lang="en-US" sz="1700" b="1" dirty="0" smtClean="0"/>
              <a:t>Considered the Jews a race whose goal was world domination and were a hindrance to Aryan dominance.</a:t>
            </a:r>
          </a:p>
          <a:p>
            <a:pPr>
              <a:defRPr/>
            </a:pPr>
            <a:endParaRPr lang="en-US" sz="1700" b="1" dirty="0" smtClean="0"/>
          </a:p>
          <a:p>
            <a:pPr>
              <a:defRPr/>
            </a:pPr>
            <a:r>
              <a:rPr lang="en-US" sz="1700" b="1" dirty="0" smtClean="0"/>
              <a:t>Pronounced that his race, what he considered the “master race” must remain pure in order to one day take over the world.</a:t>
            </a:r>
          </a:p>
          <a:p>
            <a:pPr>
              <a:defRPr/>
            </a:pPr>
            <a:endParaRPr lang="en-US" sz="1700" b="1" dirty="0" smtClean="0"/>
          </a:p>
          <a:p>
            <a:pPr>
              <a:defRPr/>
            </a:pPr>
            <a:r>
              <a:rPr lang="en-US" sz="1700" b="1" dirty="0" smtClean="0"/>
              <a:t>The ideal "Aryan" was blond, blue-eyed, and tall.</a:t>
            </a:r>
          </a:p>
          <a:p>
            <a:pPr>
              <a:buFont typeface="Wingdings 2" pitchFamily="18" charset="2"/>
              <a:buNone/>
              <a:defRPr/>
            </a:pPr>
            <a:endParaRPr lang="en-US" sz="17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7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914400"/>
            <a:ext cx="2319617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Content Placeholder 14" descr="413px-Genealogical_table_for_evidence_of_Aryan_ancest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2400" y="3124200"/>
            <a:ext cx="2574390" cy="3733800"/>
          </a:xfrm>
        </p:spPr>
      </p:pic>
      <p:sp>
        <p:nvSpPr>
          <p:cNvPr id="16" name="TextBox 15"/>
          <p:cNvSpPr txBox="1"/>
          <p:nvPr/>
        </p:nvSpPr>
        <p:spPr>
          <a:xfrm>
            <a:off x="2819400" y="3810000"/>
            <a:ext cx="17526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askerville Old Face" pitchFamily="18" charset="0"/>
              </a:rPr>
              <a:t>Genealogical table for evidence of Aryan ancestry for five generations </a:t>
            </a:r>
            <a:r>
              <a:rPr lang="en-US" sz="1600" dirty="0" smtClean="0">
                <a:latin typeface="Baskerville Old Face" pitchFamily="18" charset="0"/>
              </a:rPr>
              <a:t>cause </a:t>
            </a:r>
            <a:r>
              <a:rPr lang="en-US" sz="1600" dirty="0" smtClean="0">
                <a:latin typeface="Baskerville Old Face" pitchFamily="18" charset="0"/>
              </a:rPr>
              <a:t>of Adolf Hitler‘s Holocaust (persecution of Jews).</a:t>
            </a:r>
            <a:endParaRPr lang="en-US" sz="16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778px-WWII-HolocaustDeaths-Pie-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66" y="0"/>
            <a:ext cx="9173766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7"/>
          <p:cNvSpPr>
            <a:spLocks noChangeArrowheads="1" noChangeShapeType="1" noTextEdit="1"/>
          </p:cNvSpPr>
          <p:nvPr/>
        </p:nvSpPr>
        <p:spPr bwMode="auto">
          <a:xfrm rot="-459516">
            <a:off x="0" y="7620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82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POLAND 91%</a:t>
            </a:r>
          </a:p>
        </p:txBody>
      </p:sp>
      <p:sp>
        <p:nvSpPr>
          <p:cNvPr id="13315" name="WordArt 9"/>
          <p:cNvSpPr>
            <a:spLocks noChangeArrowheads="1" noChangeShapeType="1" noTextEdit="1"/>
          </p:cNvSpPr>
          <p:nvPr/>
        </p:nvSpPr>
        <p:spPr bwMode="auto">
          <a:xfrm rot="981236">
            <a:off x="6477000" y="9144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438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Bernard MT Condensed"/>
              </a:rPr>
              <a:t>USSR 36%</a:t>
            </a:r>
          </a:p>
        </p:txBody>
      </p:sp>
      <p:sp>
        <p:nvSpPr>
          <p:cNvPr id="13316" name="WordArt 10"/>
          <p:cNvSpPr>
            <a:spLocks noChangeArrowheads="1" noChangeShapeType="1" noTextEdit="1"/>
          </p:cNvSpPr>
          <p:nvPr/>
        </p:nvSpPr>
        <p:spPr bwMode="auto">
          <a:xfrm rot="-422070">
            <a:off x="6324600" y="31242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82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HUNGARY 74%</a:t>
            </a:r>
          </a:p>
        </p:txBody>
      </p:sp>
      <p:sp>
        <p:nvSpPr>
          <p:cNvPr id="13317" name="WordArt 11"/>
          <p:cNvSpPr>
            <a:spLocks noChangeArrowheads="1" noChangeShapeType="1" noTextEdit="1"/>
          </p:cNvSpPr>
          <p:nvPr/>
        </p:nvSpPr>
        <p:spPr bwMode="auto">
          <a:xfrm rot="652112">
            <a:off x="381000" y="58674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474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GERMANY 36%</a:t>
            </a:r>
          </a:p>
        </p:txBody>
      </p:sp>
      <p:sp>
        <p:nvSpPr>
          <p:cNvPr id="13318" name="WordArt 12"/>
          <p:cNvSpPr>
            <a:spLocks noChangeArrowheads="1" noChangeShapeType="1" noTextEdit="1"/>
          </p:cNvSpPr>
          <p:nvPr/>
        </p:nvSpPr>
        <p:spPr bwMode="auto">
          <a:xfrm>
            <a:off x="6553200" y="58674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FRANCE 22%</a:t>
            </a:r>
          </a:p>
        </p:txBody>
      </p:sp>
      <p:sp>
        <p:nvSpPr>
          <p:cNvPr id="13319" name="WordArt 13"/>
          <p:cNvSpPr>
            <a:spLocks noChangeArrowheads="1" noChangeShapeType="1" noTextEdit="1"/>
          </p:cNvSpPr>
          <p:nvPr/>
        </p:nvSpPr>
        <p:spPr bwMode="auto">
          <a:xfrm rot="352735">
            <a:off x="228600" y="27432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04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ROMANIA 84%</a:t>
            </a:r>
          </a:p>
        </p:txBody>
      </p:sp>
      <p:sp>
        <p:nvSpPr>
          <p:cNvPr id="13320" name="WordArt 14"/>
          <p:cNvSpPr>
            <a:spLocks noChangeArrowheads="1" noChangeShapeType="1" noTextEdit="1"/>
          </p:cNvSpPr>
          <p:nvPr/>
        </p:nvSpPr>
        <p:spPr bwMode="auto">
          <a:xfrm>
            <a:off x="4876800" y="49530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LITHUANIA 85%</a:t>
            </a:r>
          </a:p>
        </p:txBody>
      </p:sp>
      <p:sp>
        <p:nvSpPr>
          <p:cNvPr id="13321" name="WordArt 15"/>
          <p:cNvSpPr>
            <a:spLocks noChangeArrowheads="1" noChangeShapeType="1" noTextEdit="1"/>
          </p:cNvSpPr>
          <p:nvPr/>
        </p:nvSpPr>
        <p:spPr bwMode="auto">
          <a:xfrm>
            <a:off x="3276600" y="6858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AUSTRIA 35%</a:t>
            </a:r>
          </a:p>
        </p:txBody>
      </p:sp>
      <p:sp>
        <p:nvSpPr>
          <p:cNvPr id="13322" name="WordArt 16"/>
          <p:cNvSpPr>
            <a:spLocks noChangeArrowheads="1" noChangeShapeType="1" noTextEdit="1"/>
          </p:cNvSpPr>
          <p:nvPr/>
        </p:nvSpPr>
        <p:spPr bwMode="auto">
          <a:xfrm rot="-68143">
            <a:off x="1676400" y="48768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6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NETHERLANDS 71%</a:t>
            </a:r>
          </a:p>
        </p:txBody>
      </p:sp>
      <p:sp>
        <p:nvSpPr>
          <p:cNvPr id="13323" name="WordArt 17"/>
          <p:cNvSpPr>
            <a:spLocks noChangeArrowheads="1" noChangeShapeType="1" noTextEdit="1"/>
          </p:cNvSpPr>
          <p:nvPr/>
        </p:nvSpPr>
        <p:spPr bwMode="auto">
          <a:xfrm rot="-248848">
            <a:off x="304800" y="39624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64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BOHEMIA 60%</a:t>
            </a:r>
          </a:p>
        </p:txBody>
      </p:sp>
      <p:sp>
        <p:nvSpPr>
          <p:cNvPr id="13324" name="WordArt 18"/>
          <p:cNvSpPr>
            <a:spLocks noChangeArrowheads="1" noChangeShapeType="1" noTextEdit="1"/>
          </p:cNvSpPr>
          <p:nvPr/>
        </p:nvSpPr>
        <p:spPr bwMode="auto">
          <a:xfrm rot="675515">
            <a:off x="6858000" y="44196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468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LATVIA 84%</a:t>
            </a:r>
          </a:p>
        </p:txBody>
      </p:sp>
      <p:sp>
        <p:nvSpPr>
          <p:cNvPr id="13325" name="WordArt 19"/>
          <p:cNvSpPr>
            <a:spLocks noChangeArrowheads="1" noChangeShapeType="1" noTextEdit="1"/>
          </p:cNvSpPr>
          <p:nvPr/>
        </p:nvSpPr>
        <p:spPr bwMode="auto">
          <a:xfrm rot="-425781">
            <a:off x="4191000" y="14478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82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NORWAY 45%</a:t>
            </a:r>
          </a:p>
        </p:txBody>
      </p:sp>
      <p:sp>
        <p:nvSpPr>
          <p:cNvPr id="13326" name="WordArt 20"/>
          <p:cNvSpPr>
            <a:spLocks noChangeArrowheads="1" noChangeShapeType="1" noTextEdit="1"/>
          </p:cNvSpPr>
          <p:nvPr/>
        </p:nvSpPr>
        <p:spPr bwMode="auto">
          <a:xfrm rot="-236812">
            <a:off x="3048000" y="26670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58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ESTONIA 44%</a:t>
            </a:r>
          </a:p>
        </p:txBody>
      </p:sp>
      <p:sp>
        <p:nvSpPr>
          <p:cNvPr id="13327" name="WordArt 21"/>
          <p:cNvSpPr>
            <a:spLocks noChangeArrowheads="1" noChangeShapeType="1" noTextEdit="1"/>
          </p:cNvSpPr>
          <p:nvPr/>
        </p:nvSpPr>
        <p:spPr bwMode="auto">
          <a:xfrm rot="-431682">
            <a:off x="1295400" y="15240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82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BELGIUM 45%</a:t>
            </a:r>
          </a:p>
        </p:txBody>
      </p:sp>
      <p:sp>
        <p:nvSpPr>
          <p:cNvPr id="13328" name="WordArt 22"/>
          <p:cNvSpPr>
            <a:spLocks noChangeArrowheads="1" noChangeShapeType="1" noTextEdit="1"/>
          </p:cNvSpPr>
          <p:nvPr/>
        </p:nvSpPr>
        <p:spPr bwMode="auto">
          <a:xfrm rot="-1202345">
            <a:off x="3886200" y="60198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66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GREECE 87%</a:t>
            </a:r>
          </a:p>
        </p:txBody>
      </p:sp>
      <p:sp>
        <p:nvSpPr>
          <p:cNvPr id="13329" name="WordArt 23"/>
          <p:cNvSpPr>
            <a:spLocks noChangeArrowheads="1" noChangeShapeType="1" noTextEdit="1"/>
          </p:cNvSpPr>
          <p:nvPr/>
        </p:nvSpPr>
        <p:spPr bwMode="auto">
          <a:xfrm rot="652203">
            <a:off x="6858000" y="20574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474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LUXEMBOURG 55%</a:t>
            </a:r>
          </a:p>
        </p:txBody>
      </p:sp>
      <p:sp>
        <p:nvSpPr>
          <p:cNvPr id="13330" name="WordArt 24"/>
          <p:cNvSpPr>
            <a:spLocks noChangeArrowheads="1" noChangeShapeType="1" noTextEdit="1"/>
          </p:cNvSpPr>
          <p:nvPr/>
        </p:nvSpPr>
        <p:spPr bwMode="auto">
          <a:xfrm rot="48923">
            <a:off x="3962400" y="38862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34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YUGOSLAVIA 81%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 rot="-754418">
            <a:off x="914400" y="2971800"/>
            <a:ext cx="7620000" cy="8540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/>
              <a:t>A Total of 6,000,000 Jews</a:t>
            </a:r>
          </a:p>
        </p:txBody>
      </p:sp>
      <p:sp>
        <p:nvSpPr>
          <p:cNvPr id="13332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Percentage of Jews killed in each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Anti-Semitism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62000"/>
            <a:ext cx="4040188" cy="609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1800" b="1" dirty="0" smtClean="0"/>
              <a:t>Jews do not share the Christian belief that Jesus is the Son of God.</a:t>
            </a:r>
          </a:p>
          <a:p>
            <a:pPr>
              <a:buFont typeface="Wingdings 2" pitchFamily="18" charset="2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b="1" dirty="0" smtClean="0"/>
              <a:t>The Church taught that Jews were responsible for Jesus' death. 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b="1" dirty="0" smtClean="0"/>
              <a:t>Anti-Semitism was extremely strong in Europe where the Jewish population was very large.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b="1" dirty="0" smtClean="0"/>
              <a:t>Jews were blamed for the defeat in the War.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b="1" dirty="0" smtClean="0"/>
              <a:t>  Many Germans were poor and unemployed and wanted someone to blame.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b="1" dirty="0" smtClean="0"/>
              <a:t>  Germans turned on the Jews, many of whom were rich and successful in business.</a:t>
            </a:r>
            <a:endParaRPr lang="en-US" sz="1800" dirty="0" smtClean="0"/>
          </a:p>
          <a:p>
            <a:pPr eaLnBrk="1" hangingPunct="1">
              <a:defRPr/>
            </a:pPr>
            <a:endParaRPr lang="en-US" sz="1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eaLnBrk="1" hangingPunct="1">
              <a:defRPr/>
            </a:pPr>
            <a:endParaRPr lang="en-US" sz="1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eaLnBrk="1" hangingPunct="1">
              <a:defRPr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" name="Picture 7" descr="432px-Partizani_tifus_propag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838200"/>
            <a:ext cx="4114800" cy="57054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satMod val="150000"/>
                  </a:schemeClr>
                </a:solidFill>
              </a:rPr>
              <a:t>How did the Nazi Party convince the German people to hate and eventually allow the killing of 6,000,000 Jewish people and 5,000,000 non-Jewish people? </a:t>
            </a:r>
            <a:br>
              <a:rPr lang="en-US" sz="2800" dirty="0">
                <a:solidFill>
                  <a:schemeClr val="accent1">
                    <a:satMod val="150000"/>
                  </a:schemeClr>
                </a:solidFill>
              </a:rPr>
            </a:br>
            <a:endParaRPr lang="en-US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447800"/>
            <a:ext cx="4041775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b="1" dirty="0" smtClean="0"/>
              <a:t>Took control of all forms of communication in Germany.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 Viewpoints threatening to Nazi beliefs were eliminated from all media.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Any person who was not loyal to the Nazi Party was persecuted.</a:t>
            </a:r>
          </a:p>
          <a:p>
            <a:pPr>
              <a:buFont typeface="Wingdings 2" pitchFamily="18" charset="2"/>
              <a:buNone/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 Textbooks taught students blind obedience to the party, love for Hitler, and anti-Semitism.   </a:t>
            </a:r>
          </a:p>
          <a:p>
            <a:pPr>
              <a:defRPr/>
            </a:pPr>
            <a:endParaRPr lang="en-US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b="1" dirty="0"/>
          </a:p>
        </p:txBody>
      </p:sp>
      <p:pic>
        <p:nvPicPr>
          <p:cNvPr id="7" name="Picture 6" descr="69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5181600" cy="52578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5367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12208</TotalTime>
  <Words>1142</Words>
  <Application>Microsoft Office PowerPoint</Application>
  <PresentationFormat>On-screen Show (4:3)</PresentationFormat>
  <Paragraphs>171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Slide 1</vt:lpstr>
      <vt:lpstr> Learning About the Holocaust</vt:lpstr>
      <vt:lpstr>How did Hitler rise to power?   </vt:lpstr>
      <vt:lpstr>When Hitler rose to power, what kind of government did he establish?</vt:lpstr>
      <vt:lpstr>Why did Hitler and the Nazi Party hate the Jews to the point of planning to exterminate the entire Jewish race?</vt:lpstr>
      <vt:lpstr> </vt:lpstr>
      <vt:lpstr>Slide 7</vt:lpstr>
      <vt:lpstr>Anti-Semitism</vt:lpstr>
      <vt:lpstr>How did the Nazi Party convince the German people to hate and eventually allow the killing of 6,000,000 Jewish people and 5,000,000 non-Jewish people?  </vt:lpstr>
      <vt:lpstr> How did the Nazis know who was Jewish? </vt:lpstr>
      <vt:lpstr>Were Jews the only people that were targeted? </vt:lpstr>
      <vt:lpstr>What is the “final solution” and how was it implemented?</vt:lpstr>
      <vt:lpstr>Boycott the Jews</vt:lpstr>
      <vt:lpstr>    The Yellow Star</vt:lpstr>
      <vt:lpstr>Ghetto</vt:lpstr>
      <vt:lpstr>Nuremberg Laws</vt:lpstr>
      <vt:lpstr>Deportation</vt:lpstr>
      <vt:lpstr>Did the Jews in Europe realize what was going to happen to them? </vt:lpstr>
      <vt:lpstr>Slide 19</vt:lpstr>
      <vt:lpstr>What were the conditions in the concentrations camps? </vt:lpstr>
      <vt:lpstr>A MAP OF THE CONCENTRATION CAMPS AND DEATH CAMPS USED BY THE NAZIS</vt:lpstr>
      <vt:lpstr>What was the response of the Allies and the United States to the persecution of the Jews?  Could they have done anything to help?</vt:lpstr>
      <vt:lpstr>Slide 23</vt:lpstr>
      <vt:lpstr>Vocabulary 5</vt:lpstr>
      <vt:lpstr>Slide 25</vt:lpstr>
      <vt:lpstr>Vocabulary Note Cards</vt:lpstr>
      <vt:lpstr>Example #1.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About the Holocaust</dc:title>
  <dc:creator>CRYSTAL</dc:creator>
  <cp:lastModifiedBy>sommersc.lshs</cp:lastModifiedBy>
  <cp:revision>220</cp:revision>
  <dcterms:created xsi:type="dcterms:W3CDTF">2008-02-02T12:49:07Z</dcterms:created>
  <dcterms:modified xsi:type="dcterms:W3CDTF">2013-02-08T17:41:06Z</dcterms:modified>
</cp:coreProperties>
</file>